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833" autoAdjust="0"/>
  </p:normalViewPr>
  <p:slideViewPr>
    <p:cSldViewPr>
      <p:cViewPr varScale="1">
        <p:scale>
          <a:sx n="79" d="100"/>
          <a:sy n="79" d="100"/>
        </p:scale>
        <p:origin x="-90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9FBE9-2F90-4B45-B8F7-EF538B556A3D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D06F-F1AD-4E80-821A-DA435EBAAA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D06F-F1AD-4E80-821A-DA435EBAAAD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D5DC6E-7EF3-421F-AF74-C76D9B8EB6C4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068C26-BDB7-45AF-A7F4-127FD33CC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ner.sk/uniweb/data/65_Fotolia_2925267_XS.jpg" TargetMode="External"/><Relationship Id="rId2" Type="http://schemas.openxmlformats.org/officeDocument/2006/relationships/hyperlink" Target="http://www.aktin.cz/webtemp/images/img-10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sibucket.com/db2/01/20789/20789.jpg" TargetMode="External"/><Relationship Id="rId4" Type="http://schemas.openxmlformats.org/officeDocument/2006/relationships/hyperlink" Target="http://www.ecomagazin.ro/wp-content/uploads/2009/10/miere-ecologic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Metabolismus lipidů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Anna Kálalová, 2. UNGCH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8184" y="260648"/>
            <a:ext cx="26765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 = </a:t>
            </a:r>
            <a:r>
              <a:rPr lang="cs-CZ" dirty="0" err="1" smtClean="0">
                <a:latin typeface="Times New Roman"/>
                <a:cs typeface="Times New Roman"/>
              </a:rPr>
              <a:t>Linenova</a:t>
            </a:r>
            <a:r>
              <a:rPr lang="cs-CZ" dirty="0" smtClean="0">
                <a:latin typeface="Times New Roman"/>
                <a:cs typeface="Times New Roman"/>
              </a:rPr>
              <a:t>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251584"/>
          </a:xfrm>
        </p:spPr>
        <p:txBody>
          <a:bodyPr/>
          <a:lstStyle/>
          <a:p>
            <a:r>
              <a:rPr lang="cs-CZ" dirty="0" smtClean="0"/>
              <a:t>2. dehydrogenace</a:t>
            </a:r>
            <a:endParaRPr lang="cs-CZ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9239" y="3240212"/>
          <a:ext cx="8745249" cy="1268908"/>
        </p:xfrm>
        <a:graphic>
          <a:graphicData uri="http://schemas.openxmlformats.org/presentationml/2006/ole">
            <p:oleObj spid="_x0000_s22530" name="ChemSketch" r:id="rId3" imgW="5568840" imgH="80784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 = </a:t>
            </a:r>
            <a:r>
              <a:rPr lang="cs-CZ" dirty="0" err="1" smtClean="0">
                <a:latin typeface="Times New Roman"/>
                <a:cs typeface="Times New Roman"/>
              </a:rPr>
              <a:t>Linenova</a:t>
            </a:r>
            <a:r>
              <a:rPr lang="cs-CZ" dirty="0" smtClean="0">
                <a:latin typeface="Times New Roman"/>
                <a:cs typeface="Times New Roman"/>
              </a:rPr>
              <a:t>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251584"/>
          </a:xfrm>
        </p:spPr>
        <p:txBody>
          <a:bodyPr/>
          <a:lstStyle/>
          <a:p>
            <a:r>
              <a:rPr lang="cs-CZ" dirty="0" smtClean="0"/>
              <a:t>Štěpení vazby C-C</a:t>
            </a:r>
            <a:endParaRPr lang="cs-CZ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79512" y="3717033"/>
          <a:ext cx="8851102" cy="1368152"/>
        </p:xfrm>
        <a:graphic>
          <a:graphicData uri="http://schemas.openxmlformats.org/presentationml/2006/ole">
            <p:oleObj spid="_x0000_s23554" name="ChemSketch" r:id="rId3" imgW="5535000" imgH="856440" progId="ACD.ChemSketch.20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499992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acetylkoenzym</a:t>
            </a:r>
            <a:r>
              <a:rPr lang="cs-CZ" dirty="0" smtClean="0"/>
              <a:t> 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</a:t>
            </a:r>
            <a:endParaRPr lang="cs-CZ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627783" y="1392562"/>
          <a:ext cx="6408713" cy="5348805"/>
        </p:xfrm>
        <a:graphic>
          <a:graphicData uri="http://schemas.openxmlformats.org/presentationml/2006/ole">
            <p:oleObj spid="_x0000_s25605" name="ChemSketch" r:id="rId3" imgW="5989320" imgH="499860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Krebsův</a:t>
            </a:r>
            <a:r>
              <a:rPr lang="cs-CZ" dirty="0" smtClean="0"/>
              <a:t>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907768"/>
          </a:xfrm>
        </p:spPr>
        <p:txBody>
          <a:bodyPr>
            <a:normAutofit/>
          </a:bodyPr>
          <a:lstStyle/>
          <a:p>
            <a:r>
              <a:rPr lang="cs-CZ" dirty="0" smtClean="0"/>
              <a:t>Za aerobních podmínek</a:t>
            </a:r>
          </a:p>
          <a:p>
            <a:r>
              <a:rPr lang="cs-CZ" dirty="0" smtClean="0"/>
              <a:t>Odbourání vzniklého </a:t>
            </a:r>
            <a:r>
              <a:rPr lang="cs-CZ" dirty="0" err="1" smtClean="0"/>
              <a:t>acetylkoenzymu</a:t>
            </a:r>
            <a:r>
              <a:rPr lang="cs-CZ" dirty="0" smtClean="0"/>
              <a:t> A na CO</a:t>
            </a:r>
            <a:r>
              <a:rPr lang="cs-CZ" baseline="-25000" dirty="0" smtClean="0"/>
              <a:t>2</a:t>
            </a:r>
            <a:r>
              <a:rPr lang="cs-CZ" dirty="0" smtClean="0"/>
              <a:t> a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r>
              <a:rPr lang="cs-CZ" dirty="0" smtClean="0"/>
              <a:t>Stejně jako </a:t>
            </a:r>
            <a:r>
              <a:rPr lang="cs-CZ" dirty="0" err="1" smtClean="0"/>
              <a:t>acetylkoenzym</a:t>
            </a:r>
            <a:r>
              <a:rPr lang="cs-CZ" dirty="0" smtClean="0"/>
              <a:t> A vzniklý odbouráváním sacharidů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Dýchací řetězec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4330824" cy="4131904"/>
          </a:xfrm>
        </p:spPr>
        <p:txBody>
          <a:bodyPr/>
          <a:lstStyle/>
          <a:p>
            <a:r>
              <a:rPr lang="cs-CZ" dirty="0" smtClean="0"/>
              <a:t>Regenerace redukovaných koenzymů vzniklých  během </a:t>
            </a:r>
            <a:r>
              <a:rPr lang="cs-CZ" dirty="0" smtClean="0">
                <a:cs typeface="Times New Roman"/>
              </a:rPr>
              <a:t>ß-oxidace a v</a:t>
            </a:r>
            <a:r>
              <a:rPr lang="cs-CZ" dirty="0" smtClean="0"/>
              <a:t> </a:t>
            </a:r>
            <a:r>
              <a:rPr lang="cs-CZ" dirty="0" err="1" smtClean="0">
                <a:cs typeface="Times New Roman"/>
              </a:rPr>
              <a:t>Krebsově</a:t>
            </a:r>
            <a:r>
              <a:rPr lang="cs-CZ" dirty="0" smtClean="0">
                <a:cs typeface="Times New Roman"/>
              </a:rPr>
              <a:t> cyklu</a:t>
            </a:r>
          </a:p>
          <a:p>
            <a:r>
              <a:rPr lang="cs-CZ" dirty="0" smtClean="0">
                <a:cs typeface="Times New Roman"/>
              </a:rPr>
              <a:t>Uvolňuje velké množství vody – přežití v extrémních podmínkách</a:t>
            </a:r>
          </a:p>
          <a:p>
            <a:endParaRPr lang="cs-CZ" dirty="0" smtClean="0">
              <a:cs typeface="Times New Roman"/>
            </a:endParaRPr>
          </a:p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571" y="2420888"/>
            <a:ext cx="44030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Anabolismus lipidů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467608"/>
          </a:xfrm>
        </p:spPr>
        <p:txBody>
          <a:bodyPr/>
          <a:lstStyle/>
          <a:p>
            <a:r>
              <a:rPr lang="cs-CZ" dirty="0" smtClean="0"/>
              <a:t>Biosyntéza lipidů</a:t>
            </a:r>
          </a:p>
          <a:p>
            <a:r>
              <a:rPr lang="cs-CZ" dirty="0" smtClean="0"/>
              <a:t>Předpoklad – přítomnost základních složek</a:t>
            </a:r>
          </a:p>
          <a:p>
            <a:endParaRPr lang="cs-CZ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059832" y="4509120"/>
          <a:ext cx="5646912" cy="689099"/>
        </p:xfrm>
        <a:graphic>
          <a:graphicData uri="http://schemas.openxmlformats.org/presentationml/2006/ole">
            <p:oleObj spid="_x0000_s27652" name="ChemSketch" r:id="rId3" imgW="3877200" imgH="472320" progId="ACD.ChemSketch.20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899592" y="3861048"/>
          <a:ext cx="1457325" cy="2176463"/>
        </p:xfrm>
        <a:graphic>
          <a:graphicData uri="http://schemas.openxmlformats.org/presentationml/2006/ole">
            <p:oleObj spid="_x0000_s27653" name="ChemSketch" r:id="rId4" imgW="1456920" imgH="2176200" progId="ACD.ChemSketch.20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43608" y="6237312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glycerol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47864" y="5517232"/>
            <a:ext cx="500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mastné kyseliny např. kyselina palmitová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363272" cy="4325112"/>
          </a:xfrm>
        </p:spPr>
        <p:txBody>
          <a:bodyPr/>
          <a:lstStyle/>
          <a:p>
            <a:r>
              <a:rPr lang="cs-CZ" dirty="0" smtClean="0"/>
              <a:t>V podstatě opačné pochody jako </a:t>
            </a:r>
            <a:r>
              <a:rPr lang="cs-CZ" dirty="0" smtClean="0">
                <a:cs typeface="Times New Roman"/>
              </a:rPr>
              <a:t>ß-oxidace (ne však protichůdné děje)</a:t>
            </a:r>
          </a:p>
          <a:p>
            <a:r>
              <a:rPr lang="cs-CZ" dirty="0" smtClean="0">
                <a:cs typeface="Times New Roman"/>
              </a:rPr>
              <a:t>Probíhá v cytoplasmě</a:t>
            </a:r>
          </a:p>
          <a:p>
            <a:r>
              <a:rPr lang="cs-CZ" dirty="0" smtClean="0">
                <a:cs typeface="Times New Roman"/>
              </a:rPr>
              <a:t>Výchozí látkou je </a:t>
            </a:r>
            <a:r>
              <a:rPr lang="cs-CZ" dirty="0" err="1" smtClean="0">
                <a:cs typeface="Times New Roman"/>
              </a:rPr>
              <a:t>acetylkoenzym</a:t>
            </a:r>
            <a:r>
              <a:rPr lang="cs-CZ" dirty="0" smtClean="0">
                <a:cs typeface="Times New Roman"/>
              </a:rPr>
              <a:t> A</a:t>
            </a:r>
          </a:p>
          <a:p>
            <a:r>
              <a:rPr lang="cs-CZ" dirty="0" smtClean="0">
                <a:cs typeface="Times New Roman"/>
              </a:rPr>
              <a:t>Vyžaduje značný přísun energie a redukovaných koenzymů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085184"/>
            <a:ext cx="8686800" cy="1489352"/>
          </a:xfrm>
        </p:spPr>
        <p:txBody>
          <a:bodyPr/>
          <a:lstStyle/>
          <a:p>
            <a:r>
              <a:rPr lang="cs-CZ" sz="1600" dirty="0" smtClean="0">
                <a:hlinkClick r:id="rId2"/>
              </a:rPr>
              <a:t>http://www.aktin.</a:t>
            </a:r>
            <a:r>
              <a:rPr lang="cs-CZ" sz="1600" dirty="0" err="1" smtClean="0">
                <a:hlinkClick r:id="rId2"/>
              </a:rPr>
              <a:t>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webtemp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images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img</a:t>
            </a:r>
            <a:r>
              <a:rPr lang="cs-CZ" sz="1600" dirty="0" smtClean="0">
                <a:hlinkClick r:id="rId2"/>
              </a:rPr>
              <a:t>-1000.jpg</a:t>
            </a:r>
            <a:endParaRPr lang="cs-CZ" sz="1600" dirty="0" smtClean="0"/>
          </a:p>
          <a:p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trener.sk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uniweb</a:t>
            </a:r>
            <a:r>
              <a:rPr lang="cs-CZ" sz="1600" dirty="0" smtClean="0">
                <a:hlinkClick r:id="rId3"/>
              </a:rPr>
              <a:t>/data/65_</a:t>
            </a:r>
            <a:r>
              <a:rPr lang="cs-CZ" sz="1600" dirty="0" err="1" smtClean="0">
                <a:hlinkClick r:id="rId3"/>
              </a:rPr>
              <a:t>Fotolia</a:t>
            </a:r>
            <a:r>
              <a:rPr lang="cs-CZ" sz="1600" dirty="0" smtClean="0">
                <a:hlinkClick r:id="rId3"/>
              </a:rPr>
              <a:t>_2925267_</a:t>
            </a:r>
            <a:r>
              <a:rPr lang="cs-CZ" sz="1600" dirty="0" err="1" smtClean="0">
                <a:hlinkClick r:id="rId3"/>
              </a:rPr>
              <a:t>XS.jpg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http://www.</a:t>
            </a:r>
            <a:r>
              <a:rPr lang="cs-CZ" sz="1600" dirty="0" err="1" smtClean="0">
                <a:hlinkClick r:id="rId4"/>
              </a:rPr>
              <a:t>ecomagazin.ro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wp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content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uploads</a:t>
            </a:r>
            <a:r>
              <a:rPr lang="cs-CZ" sz="1600" dirty="0" smtClean="0">
                <a:hlinkClick r:id="rId4"/>
              </a:rPr>
              <a:t>/2009/10/</a:t>
            </a:r>
            <a:r>
              <a:rPr lang="cs-CZ" sz="1600" dirty="0" err="1" smtClean="0">
                <a:hlinkClick r:id="rId4"/>
              </a:rPr>
              <a:t>miere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ecologica.jpg</a:t>
            </a:r>
            <a:endParaRPr lang="cs-CZ" sz="1600" dirty="0" smtClean="0"/>
          </a:p>
          <a:p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desibucket.com</a:t>
            </a:r>
            <a:r>
              <a:rPr lang="cs-CZ" sz="1600" dirty="0" smtClean="0">
                <a:hlinkClick r:id="rId5"/>
              </a:rPr>
              <a:t>/db2/01/20789/20789.jpg</a:t>
            </a:r>
            <a:endParaRPr lang="cs-CZ" sz="16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3651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Obrázky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2924944"/>
            <a:ext cx="8229600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cs-CZ" sz="1600" dirty="0" smtClean="0"/>
              <a:t>Mareček A., Honza J. (2000) </a:t>
            </a:r>
            <a:r>
              <a:rPr lang="cs-CZ" sz="1600" i="1" dirty="0" smtClean="0"/>
              <a:t>Chemie pro čtyřletá gymnázia 3. díl</a:t>
            </a:r>
            <a:r>
              <a:rPr lang="cs-CZ" sz="1600" dirty="0" smtClean="0"/>
              <a:t>. Olomouc: </a:t>
            </a:r>
            <a:r>
              <a:rPr lang="cs-CZ" sz="1600" dirty="0" err="1" smtClean="0"/>
              <a:t>Olomouc</a:t>
            </a:r>
            <a:r>
              <a:rPr lang="cs-CZ" sz="1600" dirty="0" smtClean="0"/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22048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Literatura</a:t>
            </a:r>
            <a:endParaRPr lang="cs-CZ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Lipidy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každém organismu</a:t>
            </a:r>
          </a:p>
          <a:p>
            <a:r>
              <a:rPr lang="cs-CZ" dirty="0" smtClean="0"/>
              <a:t>Přijímány v potravě (člověk 20 – 40 %)</a:t>
            </a:r>
          </a:p>
          <a:p>
            <a:r>
              <a:rPr lang="cs-CZ" dirty="0" smtClean="0"/>
              <a:t>Významný zdroj energie</a:t>
            </a:r>
          </a:p>
          <a:p>
            <a:r>
              <a:rPr lang="cs-CZ" dirty="0" smtClean="0"/>
              <a:t>Obratlovci cca 50 % energie katabolismus lipidů</a:t>
            </a:r>
          </a:p>
          <a:p>
            <a:r>
              <a:rPr lang="cs-CZ" dirty="0" smtClean="0"/>
              <a:t>Zdroj esenciálních karboxylových kyselin (vitamin F)</a:t>
            </a:r>
          </a:p>
          <a:p>
            <a:r>
              <a:rPr lang="cs-CZ" dirty="0" smtClean="0"/>
              <a:t>Složkou lipoproteinů - membrány</a:t>
            </a:r>
          </a:p>
          <a:p>
            <a:endParaRPr lang="cs-CZ" dirty="0" smtClean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339752" y="721419"/>
          <a:ext cx="6048672" cy="1464771"/>
        </p:xfrm>
        <a:graphic>
          <a:graphicData uri="http://schemas.openxmlformats.org/presentationml/2006/ole">
            <p:oleObj spid="_x0000_s1029" name="ChemSketch" r:id="rId3" imgW="4254840" imgH="103032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21170"/>
            <a:ext cx="2690350" cy="31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Katabolismus lipidů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Lipidy jsou výhodnější zdroj energie než sacharidy</a:t>
            </a:r>
          </a:p>
          <a:p>
            <a:r>
              <a:rPr lang="cs-CZ" dirty="0" smtClean="0"/>
              <a:t>Oxidace 1 g lipidů </a:t>
            </a:r>
            <a:r>
              <a:rPr lang="cs-CZ" dirty="0" smtClean="0">
                <a:latin typeface="Arial"/>
                <a:cs typeface="Arial"/>
              </a:rPr>
              <a:t>→ 38 </a:t>
            </a:r>
            <a:r>
              <a:rPr lang="cs-CZ" dirty="0" err="1" smtClean="0">
                <a:latin typeface="Arial"/>
                <a:cs typeface="Arial"/>
              </a:rPr>
              <a:t>kJ</a:t>
            </a:r>
            <a:r>
              <a:rPr lang="cs-CZ" dirty="0" smtClean="0">
                <a:latin typeface="Arial"/>
                <a:cs typeface="Arial"/>
              </a:rPr>
              <a:t> energie</a:t>
            </a:r>
          </a:p>
          <a:p>
            <a:r>
              <a:rPr lang="cs-CZ" dirty="0" smtClean="0"/>
              <a:t>Oxidace 1 </a:t>
            </a:r>
            <a:r>
              <a:rPr lang="cs-CZ" smtClean="0"/>
              <a:t>g sacharidů </a:t>
            </a:r>
            <a:r>
              <a:rPr lang="cs-CZ" dirty="0" smtClean="0">
                <a:latin typeface="Arial"/>
                <a:cs typeface="Arial"/>
              </a:rPr>
              <a:t>→ 17 </a:t>
            </a:r>
            <a:r>
              <a:rPr lang="cs-CZ" dirty="0" err="1" smtClean="0">
                <a:latin typeface="Arial"/>
                <a:cs typeface="Arial"/>
              </a:rPr>
              <a:t>kJ</a:t>
            </a:r>
            <a:r>
              <a:rPr lang="cs-CZ" dirty="0" smtClean="0">
                <a:latin typeface="Arial"/>
                <a:cs typeface="Arial"/>
              </a:rPr>
              <a:t> energie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171" y="422108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krok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963552"/>
          </a:xfrm>
        </p:spPr>
        <p:txBody>
          <a:bodyPr/>
          <a:lstStyle/>
          <a:p>
            <a:r>
              <a:rPr lang="cs-CZ" dirty="0" smtClean="0"/>
              <a:t>Štěpení na glycerol a karboxylové kyseliny</a:t>
            </a:r>
            <a:endParaRPr lang="cs-CZ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6494" y="3789040"/>
          <a:ext cx="8920002" cy="1560826"/>
        </p:xfrm>
        <a:graphic>
          <a:graphicData uri="http://schemas.openxmlformats.org/presentationml/2006/ole">
            <p:oleObj spid="_x0000_s3077" name="ChemSketch" r:id="rId3" imgW="6077880" imgH="106380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Odbourávání glycerolu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323592"/>
          </a:xfrm>
        </p:spPr>
        <p:txBody>
          <a:bodyPr/>
          <a:lstStyle/>
          <a:p>
            <a:r>
              <a:rPr lang="cs-CZ" dirty="0" smtClean="0"/>
              <a:t>Převeden na </a:t>
            </a:r>
            <a:r>
              <a:rPr lang="cs-CZ" dirty="0" err="1" smtClean="0"/>
              <a:t>triosafosfát</a:t>
            </a:r>
            <a:r>
              <a:rPr lang="cs-CZ" dirty="0" smtClean="0"/>
              <a:t> a odbourán glykolyticky nebo použit k syntéze hexos</a:t>
            </a:r>
          </a:p>
          <a:p>
            <a:endParaRPr lang="cs-CZ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9161" y="3906689"/>
          <a:ext cx="8827266" cy="1538535"/>
        </p:xfrm>
        <a:graphic>
          <a:graphicData uri="http://schemas.openxmlformats.org/presentationml/2006/ole">
            <p:oleObj spid="_x0000_s4100" name="ChemSketch" r:id="rId4" imgW="6348960" imgH="11062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 = </a:t>
            </a:r>
            <a:r>
              <a:rPr lang="cs-CZ" dirty="0" err="1" smtClean="0">
                <a:latin typeface="Times New Roman"/>
                <a:cs typeface="Times New Roman"/>
              </a:rPr>
              <a:t>Linenova</a:t>
            </a:r>
            <a:r>
              <a:rPr lang="cs-CZ" dirty="0" smtClean="0">
                <a:latin typeface="Times New Roman"/>
                <a:cs typeface="Times New Roman"/>
              </a:rPr>
              <a:t>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4199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Odbourávání karboxylových kyselin</a:t>
            </a:r>
          </a:p>
          <a:p>
            <a:r>
              <a:rPr lang="cs-CZ" dirty="0" smtClean="0"/>
              <a:t>Probíhá v mitochondriích</a:t>
            </a:r>
          </a:p>
          <a:p>
            <a:r>
              <a:rPr lang="cs-CZ" dirty="0" smtClean="0"/>
              <a:t>Oxidace na </a:t>
            </a:r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smtClean="0">
                <a:cs typeface="Times New Roman"/>
              </a:rPr>
              <a:t>uhlíku</a:t>
            </a:r>
          </a:p>
          <a:p>
            <a:r>
              <a:rPr lang="cs-CZ" dirty="0" smtClean="0">
                <a:cs typeface="Times New Roman"/>
              </a:rPr>
              <a:t>Před štěpením nutná aktivace koenzymem A</a:t>
            </a:r>
          </a:p>
          <a:p>
            <a:r>
              <a:rPr lang="cs-CZ" dirty="0" smtClean="0">
                <a:cs typeface="Times New Roman"/>
              </a:rPr>
              <a:t>Vzniká </a:t>
            </a:r>
            <a:r>
              <a:rPr lang="cs-CZ" dirty="0" err="1" smtClean="0">
                <a:cs typeface="Times New Roman"/>
              </a:rPr>
              <a:t>acylkoenzym</a:t>
            </a:r>
            <a:r>
              <a:rPr lang="cs-CZ" dirty="0" smtClean="0">
                <a:cs typeface="Times New Roman"/>
              </a:rPr>
              <a:t> A</a:t>
            </a:r>
          </a:p>
          <a:p>
            <a:r>
              <a:rPr lang="cs-CZ" dirty="0" smtClean="0">
                <a:cs typeface="Times New Roman"/>
              </a:rPr>
              <a:t>Dvě postupné dehydrogenace </a:t>
            </a:r>
            <a:r>
              <a:rPr lang="cs-CZ" dirty="0" smtClean="0">
                <a:latin typeface="Arial"/>
                <a:cs typeface="Arial"/>
              </a:rPr>
              <a:t>→ odštěpení </a:t>
            </a:r>
            <a:r>
              <a:rPr lang="cs-CZ" dirty="0" err="1" smtClean="0">
                <a:latin typeface="Arial"/>
                <a:cs typeface="Arial"/>
              </a:rPr>
              <a:t>acetylkoenzymu</a:t>
            </a:r>
            <a:r>
              <a:rPr lang="cs-CZ" dirty="0" smtClean="0">
                <a:latin typeface="Arial"/>
                <a:cs typeface="Arial"/>
              </a:rPr>
              <a:t> A</a:t>
            </a:r>
            <a:endParaRPr lang="cs-CZ" dirty="0" smtClean="0">
              <a:cs typeface="Times New Roman"/>
            </a:endParaRPr>
          </a:p>
          <a:p>
            <a:r>
              <a:rPr lang="cs-CZ" dirty="0" smtClean="0"/>
              <a:t>Cyklus se opakuje, dokud není celá karboxylová kyselina rozložena na </a:t>
            </a:r>
            <a:r>
              <a:rPr lang="cs-CZ" dirty="0" err="1" smtClean="0"/>
              <a:t>acetylkoenzymy</a:t>
            </a:r>
            <a:r>
              <a:rPr lang="cs-CZ" dirty="0" smtClean="0"/>
              <a:t> 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  = </a:t>
            </a:r>
            <a:r>
              <a:rPr lang="cs-CZ" dirty="0" err="1" smtClean="0">
                <a:latin typeface="Times New Roman"/>
                <a:cs typeface="Times New Roman"/>
              </a:rPr>
              <a:t>Linenova</a:t>
            </a:r>
            <a:r>
              <a:rPr lang="cs-CZ" dirty="0" smtClean="0">
                <a:latin typeface="Times New Roman"/>
                <a:cs typeface="Times New Roman"/>
              </a:rPr>
              <a:t>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91544"/>
          </a:xfrm>
        </p:spPr>
        <p:txBody>
          <a:bodyPr/>
          <a:lstStyle/>
          <a:p>
            <a:r>
              <a:rPr lang="cs-CZ" dirty="0" smtClean="0"/>
              <a:t>Aktivace koenzymem A</a:t>
            </a:r>
            <a:endParaRPr lang="cs-CZ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81010" y="3169791"/>
          <a:ext cx="8511470" cy="1339329"/>
        </p:xfrm>
        <a:graphic>
          <a:graphicData uri="http://schemas.openxmlformats.org/presentationml/2006/ole">
            <p:oleObj spid="_x0000_s19459" name="ChemSketch" r:id="rId3" imgW="5114520" imgH="804600" progId="ACD.ChemSketch.20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karboxylová kyselina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47251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acylkoenzym</a:t>
            </a:r>
            <a:r>
              <a:rPr lang="cs-CZ" dirty="0" smtClean="0"/>
              <a:t> 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  = </a:t>
            </a:r>
            <a:r>
              <a:rPr lang="cs-CZ" dirty="0" err="1" smtClean="0">
                <a:latin typeface="Times New Roman"/>
                <a:cs typeface="Times New Roman"/>
              </a:rPr>
              <a:t>Linenova</a:t>
            </a:r>
            <a:r>
              <a:rPr lang="cs-CZ" dirty="0" smtClean="0">
                <a:latin typeface="Times New Roman"/>
                <a:cs typeface="Times New Roman"/>
              </a:rPr>
              <a:t>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91544"/>
          </a:xfrm>
        </p:spPr>
        <p:txBody>
          <a:bodyPr/>
          <a:lstStyle/>
          <a:p>
            <a:r>
              <a:rPr lang="cs-CZ" dirty="0" smtClean="0"/>
              <a:t>1. dehydrogenace</a:t>
            </a:r>
            <a:endParaRPr lang="cs-CZ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27354" y="3393753"/>
          <a:ext cx="8737134" cy="1259383"/>
        </p:xfrm>
        <a:graphic>
          <a:graphicData uri="http://schemas.openxmlformats.org/presentationml/2006/ole">
            <p:oleObj spid="_x0000_s20483" name="ChemSketch" r:id="rId3" imgW="5474160" imgH="7894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Times New Roman"/>
              </a:rPr>
              <a:t>ß</a:t>
            </a:r>
            <a:r>
              <a:rPr lang="cs-CZ" dirty="0" smtClean="0">
                <a:latin typeface="Times New Roman"/>
                <a:cs typeface="Times New Roman"/>
              </a:rPr>
              <a:t>-oxidace = </a:t>
            </a:r>
            <a:r>
              <a:rPr lang="cs-CZ" dirty="0" err="1" smtClean="0">
                <a:latin typeface="Times New Roman"/>
                <a:cs typeface="Times New Roman"/>
              </a:rPr>
              <a:t>Linenova</a:t>
            </a:r>
            <a:r>
              <a:rPr lang="cs-CZ" dirty="0" smtClean="0">
                <a:latin typeface="Times New Roman"/>
                <a:cs typeface="Times New Roman"/>
              </a:rPr>
              <a:t>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251584"/>
          </a:xfrm>
        </p:spPr>
        <p:txBody>
          <a:bodyPr/>
          <a:lstStyle/>
          <a:p>
            <a:r>
              <a:rPr lang="cs-CZ" dirty="0" smtClean="0"/>
              <a:t>hydratace</a:t>
            </a:r>
            <a:endParaRPr lang="cs-CZ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-5347" y="3573017"/>
          <a:ext cx="9154690" cy="1296143"/>
        </p:xfrm>
        <a:graphic>
          <a:graphicData uri="http://schemas.openxmlformats.org/presentationml/2006/ole">
            <p:oleObj spid="_x0000_s21507" name="ChemSketch" r:id="rId3" imgW="5337000" imgH="75600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Vlastní 6">
      <a:dk1>
        <a:sysClr val="windowText" lastClr="000000"/>
      </a:dk1>
      <a:lt1>
        <a:sysClr val="window" lastClr="FFFFFF"/>
      </a:lt1>
      <a:dk2>
        <a:srgbClr val="3B2F2A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815D04"/>
      </a:hlink>
      <a:folHlink>
        <a:srgbClr val="70440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286</Words>
  <Application>Microsoft Office PowerPoint</Application>
  <PresentationFormat>Předvádění na obrazovce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Urbanistický</vt:lpstr>
      <vt:lpstr>ChemSketch</vt:lpstr>
      <vt:lpstr>Metabolismus lipidů</vt:lpstr>
      <vt:lpstr>Lipidy</vt:lpstr>
      <vt:lpstr>Katabolismus lipidů</vt:lpstr>
      <vt:lpstr>1. krok</vt:lpstr>
      <vt:lpstr>Odbourávání glycerolu</vt:lpstr>
      <vt:lpstr>ß-oxidace = Linenova spirála</vt:lpstr>
      <vt:lpstr>ß-oxidace  = Linenova spirála</vt:lpstr>
      <vt:lpstr>ß-oxidace  = Linenova spirála</vt:lpstr>
      <vt:lpstr>ß-oxidace = Linenova spirála</vt:lpstr>
      <vt:lpstr>ß-oxidace = Linenova spirála</vt:lpstr>
      <vt:lpstr>ß-oxidace = Linenova spirála</vt:lpstr>
      <vt:lpstr>ß-oxidace</vt:lpstr>
      <vt:lpstr>Krebsův cyklus</vt:lpstr>
      <vt:lpstr>Dýchací řetězec</vt:lpstr>
      <vt:lpstr>Anabolismus lipidů</vt:lpstr>
      <vt:lpstr>Vznik mastných kyselin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lipidů</dc:title>
  <dc:creator>Anna Kálalová</dc:creator>
  <cp:lastModifiedBy>Anna Kálalová</cp:lastModifiedBy>
  <cp:revision>83</cp:revision>
  <dcterms:created xsi:type="dcterms:W3CDTF">2011-12-26T15:35:27Z</dcterms:created>
  <dcterms:modified xsi:type="dcterms:W3CDTF">2012-01-09T19:08:37Z</dcterms:modified>
</cp:coreProperties>
</file>